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27" autoAdjust="0"/>
  </p:normalViewPr>
  <p:slideViewPr>
    <p:cSldViewPr snapToGrid="0">
      <p:cViewPr varScale="1">
        <p:scale>
          <a:sx n="78" d="100"/>
          <a:sy n="78" d="100"/>
        </p:scale>
        <p:origin x="1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F5E-4D9A-8F81-AD63557D610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5E-4D9A-8F81-AD63557D6104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F5E-4D9A-8F81-AD63557D6104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F5E-4D9A-8F81-AD63557D6104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F5E-4D9A-8F81-AD63557D6104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IIa</c:v>
                </c:pt>
                <c:pt idx="1">
                  <c:v>IIb</c:v>
                </c:pt>
                <c:pt idx="2">
                  <c:v>IV</c:v>
                </c:pt>
                <c:pt idx="3">
                  <c:v>V</c:v>
                </c:pt>
                <c:pt idx="4">
                  <c:v>N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F5E-4D9A-8F81-AD63557D61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925022696655804"/>
          <c:y val="0.18922299043365481"/>
          <c:w val="0.11560476953622112"/>
          <c:h val="0.522477498122811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DBE-4B48-9085-4EF2E1F7C36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BE-4B48-9085-4EF2E1F7C366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IIa</c:v>
                </c:pt>
                <c:pt idx="1">
                  <c:v>IIb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DBE-4B48-9085-4EF2E1F7C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1D8-451C-83B8-9CAE9246215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D8-451C-83B8-9CAE9246215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1D8-451C-83B8-9CAE92462155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1D8-451C-83B8-9CAE92462155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1D8-451C-83B8-9CAE92462155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1D8-451C-83B8-9CAE92462155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F1D8-451C-83B8-9CAE92462155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D8-451C-83B8-9CAE9246215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2627397791125794E-2"/>
                  <c:y val="-5.47320410490314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1D8-451C-83B8-9CAE924621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1D8-451C-83B8-9CAE9246215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7504359620228849E-3"/>
                  <c:y val="9.12200684150508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1D8-451C-83B8-9CAE924621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I</c:v>
                </c:pt>
                <c:pt idx="1">
                  <c:v>IIa</c:v>
                </c:pt>
                <c:pt idx="2">
                  <c:v>IIb</c:v>
                </c:pt>
                <c:pt idx="3">
                  <c:v>III</c:v>
                </c:pt>
                <c:pt idx="4">
                  <c:v>IV</c:v>
                </c:pt>
                <c:pt idx="5">
                  <c:v>V</c:v>
                </c:pt>
                <c:pt idx="6">
                  <c:v>N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18</c:v>
                </c:pt>
                <c:pt idx="2">
                  <c:v>8</c:v>
                </c:pt>
                <c:pt idx="3">
                  <c:v>0</c:v>
                </c:pt>
                <c:pt idx="4">
                  <c:v>10</c:v>
                </c:pt>
                <c:pt idx="5">
                  <c:v>5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1D8-451C-83B8-9CAE92462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B4794-213E-4016-883C-DF433AC103A7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94FEA-2690-43F6-A97C-BE8ACAF88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9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4" name="Google Shape;16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0618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группы пациентов с высоким полигенным индексом риска СГ были зафиксированы другие типы согласно классификации ВОЗ</a:t>
            </a:r>
            <a:r>
              <a:rPr lang="ru-RU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и V типы, преобладали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IIa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IIb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типы в процентном соотношении 31% и 19 %, соответственно.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94FEA-2690-43F6-A97C-BE8ACAF88C7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9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94FEA-2690-43F6-A97C-BE8ACAF88C7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4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2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25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07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63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7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48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18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68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7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897A-1FC7-4394-B593-17B541825AE6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A1323-36FA-4C54-898A-7D0EE8359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5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musonova@mail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7877" y="2859053"/>
            <a:ext cx="11507638" cy="182546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Биохимические и молекулярно-генетические особенности первичных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дислипидемий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у пациентов очень высокого сердечно-сосудистого риска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3781" y="5209809"/>
            <a:ext cx="9144000" cy="577969"/>
          </a:xfrm>
        </p:spPr>
        <p:txBody>
          <a:bodyPr>
            <a:normAutofit/>
          </a:bodyPr>
          <a:lstStyle/>
          <a:p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Мусонова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А.К.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amusonova@mail.ru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Назаров В.Д., Сидоренко Д.В., Лапин С.В.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Первый Санкт-Петербургский государственный медицинский университет имени  академика И. П. Павлова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68033" y="81286"/>
            <a:ext cx="1028733" cy="1028733"/>
          </a:xfrm>
          <a:prstGeom prst="rect">
            <a:avLst/>
          </a:prstGeom>
          <a:noFill/>
        </p:spPr>
      </p:pic>
      <p:pic>
        <p:nvPicPr>
          <p:cNvPr id="5" name="Picture 2" descr="screensho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" y="-1"/>
            <a:ext cx="3975511" cy="131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ервый Санкт-Петербургский государственный медицинский университет им. акад. И.П. Павлова…"/>
          <p:cNvSpPr txBox="1"/>
          <p:nvPr/>
        </p:nvSpPr>
        <p:spPr>
          <a:xfrm>
            <a:off x="467371" y="1359139"/>
            <a:ext cx="11308650" cy="974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 defTabSz="457200">
              <a:defRPr sz="2700">
                <a:solidFill>
                  <a:srgbClr val="004D80"/>
                </a:solidFill>
              </a:defRPr>
            </a:pP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Санкт-Петербургский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И.П. </a:t>
            </a:r>
            <a:r>
              <a:rPr sz="20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defRPr sz="2700">
                <a:solidFill>
                  <a:srgbClr val="004D80"/>
                </a:solidFill>
              </a:defRPr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молекулярной диагностики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defRPr sz="2700">
                <a:solidFill>
                  <a:srgbClr val="004D80"/>
                </a:solidFill>
              </a:defRPr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НМЦ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 России по молекулярной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медицине</a:t>
            </a:r>
            <a:r>
              <a:rPr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85" y="303568"/>
            <a:ext cx="10515600" cy="693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Первый Санкт-Петербургский государственный медицинский университет имени  академика И. П. Павлова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68033" y="81286"/>
            <a:ext cx="1028733" cy="1028733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357184" y="2319196"/>
            <a:ext cx="11520489" cy="871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Семейная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гиперхолестеринемия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генетически детерминированное нарушение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метаболизма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липопротеинов, выражающееся повышением уровня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ХС-ЛПНП в сыворотки крови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"/>
          <p:cNvSpPr>
            <a:spLocks noGrp="1"/>
          </p:cNvSpPr>
          <p:nvPr>
            <p:ph idx="1"/>
          </p:nvPr>
        </p:nvSpPr>
        <p:spPr>
          <a:xfrm>
            <a:off x="7030638" y="3562708"/>
            <a:ext cx="5066128" cy="26380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возраст постановки диагноза СГ: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40 до 49 лет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 rotWithShape="1">
          <a:blip r:embed="rId3" cstate="print"/>
          <a:srcRect l="2638" t="509" r="36172"/>
          <a:stretch/>
        </p:blipFill>
        <p:spPr>
          <a:xfrm>
            <a:off x="7030638" y="4521395"/>
            <a:ext cx="2252461" cy="11296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204386" y="4404687"/>
            <a:ext cx="2673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шестого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при постановке диагноза уже  зарегистрировано ССЗ атеросклеротического генеза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85" y="1099934"/>
            <a:ext cx="11520489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Дислипидемии (ДЛП)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концентрации липидов и липопротеинов выходят за пределы нормы, что способствует развитию атеросклероза и сердечно-сосудистых заболеваний;</a:t>
            </a:r>
          </a:p>
          <a:p>
            <a:pPr>
              <a:lnSpc>
                <a:spcPct val="12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(генетические) и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(приобретённые)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9588" y="3562708"/>
            <a:ext cx="64484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колеблется от 0,25% (1:400) до 0,52% (1:192)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эпидемиологического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ЭССЕ–РФ: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Западно-Сибирском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регионе РФ распространенность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ге-СГ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составила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1:108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году в 11 регионах РФ распространенность СГ составила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1:173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человека. </a:t>
            </a:r>
          </a:p>
          <a:p>
            <a:pPr marL="285750" indent="-285750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гиперхолестеринемия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критериальный диагноз!</a:t>
            </a:r>
          </a:p>
          <a:p>
            <a:pPr marL="285750" indent="-285750"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946437" y="3360211"/>
            <a:ext cx="8592" cy="32494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8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17211" y="2288256"/>
            <a:ext cx="5378785" cy="10283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35322" y="2384964"/>
            <a:ext cx="980773" cy="856440"/>
          </a:xfrm>
          <a:prstGeom prst="ellipse">
            <a:avLst/>
          </a:prstGeom>
          <a:ln>
            <a:solidFill>
              <a:srgbClr val="D2C7F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7211" y="3609993"/>
            <a:ext cx="5378785" cy="304389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52388" y="3680881"/>
            <a:ext cx="494343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включения: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высокого сердечно-сосудистого риска, рассчитанном на основании стратификации риска, указанной в клинических рекомендациях МЗ РФ «Нарушения липидного обмена» (2023 г), в возрасте от 18 до 55 лет, в том числе пациенты с развитием первого эпизода сердечно-сосудистых катастроф в возрасте до 50 лет.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</a:t>
            </a:r>
          </a:p>
          <a:p>
            <a:pPr lvl="0"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ЛПНП более 4,0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ммоль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/л, для лиц, принимающих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гиполипидемическую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терапию ЛПНП более 3,36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ммоль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b="1" dirty="0" smtClean="0">
              <a:solidFill>
                <a:srgbClr val="44546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6311" y="2510937"/>
            <a:ext cx="63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+mj-lt"/>
              </a:rPr>
              <a:t>50 </a:t>
            </a:r>
            <a:endParaRPr lang="ru-RU" sz="3200" b="1" dirty="0"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7084" y="2535008"/>
            <a:ext cx="348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</a:t>
            </a:r>
            <a:r>
              <a:rPr lang="ru-RU" sz="1400" dirty="0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ЧЕНЬ ВЫСОКОГО СЕРДЕЧНО-СОСУДИСТОГО РИСКА</a:t>
            </a:r>
            <a:endParaRPr lang="en-US" sz="1400" dirty="0">
              <a:solidFill>
                <a:srgbClr val="1025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4" descr="387279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31" y="5081265"/>
            <a:ext cx="1078497" cy="910111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7507583" y="4950333"/>
            <a:ext cx="43766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Молекулярно-генетические исследования: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NGS-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«ПАРСЕК ЛАБ»,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MLPA анализ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SALSA MLPA KIT P062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RT-PCR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9674" y="3751032"/>
            <a:ext cx="986891" cy="98689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57636" y="2487314"/>
            <a:ext cx="770969" cy="770969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7380494" y="2519619"/>
            <a:ext cx="42603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Электрофорез липидов: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электрофорез холестерина и электрофорез триглицеридов с типирование по классификации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Фридриксона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(ВОЗ);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507583" y="3982867"/>
            <a:ext cx="4297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Биохимические показатели;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Иммунохимические показатели;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115817" y="2123030"/>
            <a:ext cx="2878" cy="451250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8" name="Picture 4" descr="Первый Санкт-Петербургский государственный медицинский университет имени  академика И. П. Павлова - YouTub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068033" y="81286"/>
            <a:ext cx="1028733" cy="1028733"/>
          </a:xfrm>
          <a:prstGeom prst="rect">
            <a:avLst/>
          </a:prstGeom>
          <a:noFill/>
        </p:spPr>
      </p:pic>
      <p:sp>
        <p:nvSpPr>
          <p:cNvPr id="20" name="Заголовок 1"/>
          <p:cNvSpPr txBox="1">
            <a:spLocks/>
          </p:cNvSpPr>
          <p:nvPr/>
        </p:nvSpPr>
        <p:spPr>
          <a:xfrm>
            <a:off x="317211" y="1599294"/>
            <a:ext cx="10515600" cy="662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317213" y="169113"/>
            <a:ext cx="10515600" cy="9288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7212" y="913799"/>
            <a:ext cx="114876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Изучить биохимические и молекулярно-генетические особенности пациентов очень высокого сердечно-сосудистого риска с подозрением на семейную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гиперхолестеринемию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215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337687" y="933931"/>
            <a:ext cx="5368175" cy="625362"/>
          </a:xfrm>
        </p:spPr>
        <p:txBody>
          <a:bodyPr anchor="ctr">
            <a:normAutofit/>
          </a:bodyPr>
          <a:lstStyle/>
          <a:p>
            <a:pPr algn="ctr"/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Молекулярно-генетическ</a:t>
            </a:r>
            <a:r>
              <a:rPr lang="ru-RU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исследование</a:t>
            </a:r>
            <a:endPara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86549966"/>
              </p:ext>
            </p:extLst>
          </p:nvPr>
        </p:nvGraphicFramePr>
        <p:xfrm>
          <a:off x="365579" y="1563140"/>
          <a:ext cx="5312390" cy="261086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25634"/>
                <a:gridCol w="1786756"/>
              </a:tblGrid>
              <a:tr h="34991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LDLR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10 %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NM_000527.5:c.682G&gt;T (p.Glu228Ter)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NM_000527.5:c.1747C&gt;T (p.His583Tyr)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NM_001195798.2:c.1202T&gt;A (p.Leu401His)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NM_000527.5:c.1187-10G&gt;A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APOB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4 %</a:t>
                      </a:r>
                      <a:endParaRPr lang="ru-RU" sz="1400" b="1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NM_000384.3:c.10580G&gt;A (p.Arg3527Gln)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29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NM_000384.3:c.10579C&gt;T (p.Arg3527Trp)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22868" y="153994"/>
            <a:ext cx="10515600" cy="928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(1)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Первый Санкт-Петербургский государственный медицинский университет имени  академика И. П. Павлова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77658" y="35513"/>
            <a:ext cx="1028733" cy="1028733"/>
          </a:xfrm>
          <a:prstGeom prst="rect">
            <a:avLst/>
          </a:prstGeom>
          <a:noFill/>
        </p:spPr>
      </p:pic>
      <p:sp>
        <p:nvSpPr>
          <p:cNvPr id="15" name="Скругленный прямоугольник 14"/>
          <p:cNvSpPr/>
          <p:nvPr/>
        </p:nvSpPr>
        <p:spPr>
          <a:xfrm>
            <a:off x="340163" y="4543125"/>
            <a:ext cx="5367664" cy="8424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Протяженных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делеций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дупликаций в промоторе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экзонах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гена LDLR в исследуемой группе обнаружено не было.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37686" y="5746997"/>
            <a:ext cx="5379720" cy="76808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высокого полигенного индекса риска СГ в исследуемой группе составила -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32%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(n=16).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Текст 10"/>
          <p:cNvSpPr>
            <a:spLocks noGrp="1"/>
          </p:cNvSpPr>
          <p:nvPr>
            <p:ph type="body" idx="1"/>
          </p:nvPr>
        </p:nvSpPr>
        <p:spPr>
          <a:xfrm>
            <a:off x="5844588" y="827841"/>
            <a:ext cx="6347412" cy="841485"/>
          </a:xfrm>
        </p:spPr>
        <p:txBody>
          <a:bodyPr anchor="ctr">
            <a:normAutofit/>
          </a:bodyPr>
          <a:lstStyle/>
          <a:p>
            <a:pPr algn="ctr"/>
            <a:r>
              <a:rPr lang="ru-RU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лектрофорез холестерина и электрофорез триглицеридов с типирование по классификации </a:t>
            </a:r>
            <a:r>
              <a:rPr lang="ru-RU" sz="15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Фридриксона</a:t>
            </a: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(ВОЗ)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79053" y="3596417"/>
            <a:ext cx="2379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(А) Типы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исследуемой группе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19624" y="3571507"/>
            <a:ext cx="2589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(Б) Тип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MUT+ в исследуемой группе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039098" y="912620"/>
            <a:ext cx="18263" cy="582506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Диаграмма 37"/>
          <p:cNvGraphicFramePr/>
          <p:nvPr>
            <p:extLst>
              <p:ext uri="{D42A27DB-BD31-4B8C-83A1-F6EECF244321}">
                <p14:modId xmlns:p14="http://schemas.microsoft.com/office/powerpoint/2010/main" val="1562041408"/>
              </p:ext>
            </p:extLst>
          </p:nvPr>
        </p:nvGraphicFramePr>
        <p:xfrm>
          <a:off x="6382022" y="4169429"/>
          <a:ext cx="2541169" cy="1943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078535" y="6079035"/>
            <a:ext cx="29397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с высоким полигенным индексом риска СГ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2286399664"/>
              </p:ext>
            </p:extLst>
          </p:nvPr>
        </p:nvGraphicFramePr>
        <p:xfrm>
          <a:off x="9122594" y="1559293"/>
          <a:ext cx="2586195" cy="201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1" name="Диаграмма 40"/>
          <p:cNvGraphicFramePr/>
          <p:nvPr>
            <p:extLst>
              <p:ext uri="{D42A27DB-BD31-4B8C-83A1-F6EECF244321}">
                <p14:modId xmlns:p14="http://schemas.microsoft.com/office/powerpoint/2010/main" val="2513300621"/>
              </p:ext>
            </p:extLst>
          </p:nvPr>
        </p:nvGraphicFramePr>
        <p:xfrm>
          <a:off x="6418490" y="1526133"/>
          <a:ext cx="2504702" cy="20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9085535" y="4369862"/>
            <a:ext cx="28305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сравнении пациентов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обнаружено статистически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значимое различие в распределении типов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группами (р&lt;0,001).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группы пациентов с высоким полигенным индексом риска СГ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преобладали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IIb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062501" y="4119638"/>
            <a:ext cx="2876609" cy="251812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4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6648" y="181183"/>
            <a:ext cx="10515600" cy="928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(2)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Первый Санкт-Петербургский государственный медицинский университет имени  академика И. П. Павлова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68033" y="81286"/>
            <a:ext cx="1028733" cy="1028733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059649" y="956989"/>
            <a:ext cx="0" cy="58280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952168"/>
            <a:ext cx="5666645" cy="2499276"/>
          </a:xfrm>
          <a:prstGeom prst="rect">
            <a:avLst/>
          </a:prstGeom>
        </p:spPr>
      </p:pic>
      <p:sp>
        <p:nvSpPr>
          <p:cNvPr id="13" name="Текст 10"/>
          <p:cNvSpPr txBox="1">
            <a:spLocks/>
          </p:cNvSpPr>
          <p:nvPr/>
        </p:nvSpPr>
        <p:spPr>
          <a:xfrm>
            <a:off x="182880" y="1110019"/>
            <a:ext cx="5852611" cy="842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ROC-исследование возможности предсказания вариантов в генах LDLR и APOB с использованием стандартных лабораторных тестов </a:t>
            </a:r>
            <a:endParaRPr lang="ru-RU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170" y="4563135"/>
            <a:ext cx="56500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Многообещающим маркером для ранней диагностики СГ, согласно данным нашего исследования, может стать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аполипопротеин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В100 (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AпоВ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данных между пациентами 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 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пациентами в группе была обнаружена статистически значимая разница (р&lt;0,001). При сравнении группы пациентов с высоким и низким полигенным индексом риска СГ статистически значимой разницы обнаружено не было (р=0,432). При сравнении группы пациентов с ЛП(а) ≥50 мг/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ЛП(а)&lt;50 мг/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статистически значимой разницы также обнаружено не было (р=0,406).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екст 10"/>
          <p:cNvSpPr txBox="1">
            <a:spLocks/>
          </p:cNvSpPr>
          <p:nvPr/>
        </p:nvSpPr>
        <p:spPr>
          <a:xfrm>
            <a:off x="6035491" y="1110019"/>
            <a:ext cx="5912529" cy="609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особенности пациентов с вариантами в генах APOB и LDLR </a:t>
            </a:r>
            <a:endParaRPr lang="ru-RU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469" y="1659169"/>
            <a:ext cx="5668552" cy="1835621"/>
          </a:xfrm>
          <a:prstGeom prst="rect">
            <a:avLst/>
          </a:prstGeom>
        </p:spPr>
      </p:pic>
      <p:sp>
        <p:nvSpPr>
          <p:cNvPr id="19" name="Текст 10"/>
          <p:cNvSpPr txBox="1">
            <a:spLocks/>
          </p:cNvSpPr>
          <p:nvPr/>
        </p:nvSpPr>
        <p:spPr>
          <a:xfrm>
            <a:off x="6035491" y="4081941"/>
            <a:ext cx="5912529" cy="609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15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гиперлипопротеинемии</a:t>
            </a:r>
            <a:r>
              <a:rPr lang="ru-RU" sz="1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(а) </a:t>
            </a:r>
            <a:endParaRPr lang="ru-RU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36784" y="3429000"/>
            <a:ext cx="58112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относительное значение ОХС, ЛПНП 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AпоВ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было статистически значимо выше у лиц 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+, чем у лиц СГ/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 исследуемой группе.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99815" y="4589835"/>
            <a:ext cx="58278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Распространённость ЛП(а) ≥50 мг/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исследуемой группе -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26% (n=13)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614"/>
              </p:ext>
            </p:extLst>
          </p:nvPr>
        </p:nvGraphicFramePr>
        <p:xfrm>
          <a:off x="6279466" y="5078424"/>
          <a:ext cx="5668554" cy="151603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09940"/>
                <a:gridCol w="1658614"/>
              </a:tblGrid>
              <a:tr h="498938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инфаркт миокарда 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(38,5%)</a:t>
                      </a:r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893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ОНМК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(16,4%)</a:t>
                      </a:r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893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стенозирующее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поражение коронарных артерий более 50 % 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(61,5%)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6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704</Words>
  <Application>Microsoft Office PowerPoint</Application>
  <PresentationFormat>Широкоэкранный</PresentationFormat>
  <Paragraphs>81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Тема Office</vt:lpstr>
      <vt:lpstr>Биохимические и молекулярно-генетические особенности первичных дислипидемий у пациентов очень высокого сердечно-сосудистого риска</vt:lpstr>
      <vt:lpstr>Презентация PowerPoint</vt:lpstr>
      <vt:lpstr>Цель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Биохимические и молекулярно-генетические особенности первичных дислипедимий у пациентов очень высокого сердечно-сосудистого риска</dc:title>
  <dc:creator>Анастасия Константиновна</dc:creator>
  <cp:lastModifiedBy>Анастасия Константиновна</cp:lastModifiedBy>
  <cp:revision>35</cp:revision>
  <dcterms:created xsi:type="dcterms:W3CDTF">2025-04-25T08:26:14Z</dcterms:created>
  <dcterms:modified xsi:type="dcterms:W3CDTF">2025-04-25T11:27:52Z</dcterms:modified>
</cp:coreProperties>
</file>